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73" r:id="rId6"/>
    <p:sldId id="276" r:id="rId7"/>
    <p:sldId id="289" r:id="rId8"/>
    <p:sldId id="287" r:id="rId9"/>
    <p:sldId id="283" r:id="rId10"/>
    <p:sldId id="288" r:id="rId11"/>
    <p:sldId id="278" r:id="rId12"/>
    <p:sldId id="284" r:id="rId13"/>
    <p:sldId id="285" r:id="rId14"/>
    <p:sldId id="286"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408" y="523"/>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04/05/2018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a:t>
            </a:r>
            <a:r>
              <a:rPr lang="en-US" sz="2800" b="1" i="1" dirty="0" smtClean="0">
                <a:solidFill>
                  <a:schemeClr val="tx1"/>
                </a:solidFill>
              </a:rPr>
              <a:t>Board of Adjustment</a:t>
            </a:r>
            <a:endParaRPr lang="en-US" sz="2800" b="1" i="1" dirty="0" smtClean="0">
              <a:solidFill>
                <a:schemeClr val="tx1"/>
              </a:solidFill>
            </a:endParaRPr>
          </a:p>
          <a:p>
            <a:pPr>
              <a:spcBef>
                <a:spcPts val="0"/>
              </a:spcBef>
            </a:pPr>
            <a:r>
              <a:rPr lang="en-US" sz="2400" b="1" i="1" dirty="0" smtClean="0">
                <a:solidFill>
                  <a:schemeClr val="tx1"/>
                </a:solidFill>
              </a:rPr>
              <a:t>April </a:t>
            </a:r>
            <a:r>
              <a:rPr lang="en-US" sz="2400" b="1" i="1" dirty="0" smtClean="0">
                <a:solidFill>
                  <a:schemeClr val="tx1"/>
                </a:solidFill>
              </a:rPr>
              <a:t>5, </a:t>
            </a:r>
            <a:r>
              <a:rPr lang="en-US" sz="2400" b="1" i="1" dirty="0" smtClean="0">
                <a:solidFill>
                  <a:schemeClr val="tx1"/>
                </a:solidFill>
              </a:rPr>
              <a:t>2018</a:t>
            </a:r>
          </a:p>
        </p:txBody>
      </p:sp>
      <p:sp>
        <p:nvSpPr>
          <p:cNvPr id="4" name="Title 3"/>
          <p:cNvSpPr>
            <a:spLocks noGrp="1"/>
          </p:cNvSpPr>
          <p:nvPr>
            <p:ph type="ctrTitle"/>
          </p:nvPr>
        </p:nvSpPr>
        <p:spPr>
          <a:xfrm>
            <a:off x="609600" y="152400"/>
            <a:ext cx="8229600" cy="811530"/>
          </a:xfrm>
        </p:spPr>
        <p:txBody>
          <a:bodyPr/>
          <a:lstStyle/>
          <a:p>
            <a:r>
              <a:rPr lang="en-US" sz="4000" dirty="0" smtClean="0"/>
              <a:t>WSUP18-0001 Ax Handle Canyon</a:t>
            </a:r>
            <a:endParaRPr lang="en-US" sz="4000" dirty="0"/>
          </a:p>
        </p:txBody>
      </p:sp>
      <p:graphicFrame>
        <p:nvGraphicFramePr>
          <p:cNvPr id="8" name="Object 7"/>
          <p:cNvGraphicFramePr>
            <a:graphicFrameLocks noChangeAspect="1"/>
          </p:cNvGraphicFramePr>
          <p:nvPr>
            <p:extLst>
              <p:ext uri="{D42A27DB-BD31-4B8C-83A1-F6EECF244321}">
                <p14:modId xmlns:p14="http://schemas.microsoft.com/office/powerpoint/2010/main" val="990023437"/>
              </p:ext>
            </p:extLst>
          </p:nvPr>
        </p:nvGraphicFramePr>
        <p:xfrm>
          <a:off x="457200" y="1447800"/>
          <a:ext cx="8060689" cy="3078163"/>
        </p:xfrm>
        <a:graphic>
          <a:graphicData uri="http://schemas.openxmlformats.org/presentationml/2006/ole">
            <mc:AlternateContent xmlns:mc="http://schemas.openxmlformats.org/markup-compatibility/2006">
              <mc:Choice xmlns:v="urn:schemas-microsoft-com:vml" Requires="v">
                <p:oleObj spid="_x0000_s1034" name="Acrobat Document" r:id="rId3" imgW="5745345" imgH="2194533" progId="Acrobat.Document.2015">
                  <p:embed/>
                </p:oleObj>
              </mc:Choice>
              <mc:Fallback>
                <p:oleObj name="Acrobat Document" r:id="rId3" imgW="5745345" imgH="2194533" progId="Acrobat.Document.2015">
                  <p:embed/>
                  <p:pic>
                    <p:nvPicPr>
                      <p:cNvPr id="0" name=""/>
                      <p:cNvPicPr/>
                      <p:nvPr/>
                    </p:nvPicPr>
                    <p:blipFill>
                      <a:blip r:embed="rId4"/>
                      <a:stretch>
                        <a:fillRect/>
                      </a:stretch>
                    </p:blipFill>
                    <p:spPr>
                      <a:xfrm>
                        <a:off x="457200" y="1447800"/>
                        <a:ext cx="8060689" cy="3078163"/>
                      </a:xfrm>
                      <a:prstGeom prst="rect">
                        <a:avLst/>
                      </a:prstGeom>
                    </p:spPr>
                  </p:pic>
                </p:oleObj>
              </mc:Fallback>
            </mc:AlternateContent>
          </a:graphicData>
        </a:graphic>
      </p:graphicFrame>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fontScale="85000" lnSpcReduction="10000"/>
          </a:bodyPr>
          <a:lstStyle/>
          <a:p>
            <a:pPr marL="0" indent="0">
              <a:lnSpc>
                <a:spcPct val="120000"/>
              </a:lnSpc>
              <a:buNone/>
            </a:pPr>
            <a:r>
              <a:rPr lang="en-US" dirty="0"/>
              <a:t>I move that, after giving reasoned consideration to the information contained in the staff report and information received during the public hearing, the Washoe County Board of Adjustment approve, subject to the conditions contained in Exhibit A to the staff report</a:t>
            </a:r>
            <a:r>
              <a:rPr lang="en-US" dirty="0" smtClean="0"/>
              <a:t>, </a:t>
            </a:r>
            <a:r>
              <a:rPr lang="en-US" dirty="0" smtClean="0">
                <a:solidFill>
                  <a:srgbClr val="FF0000"/>
                </a:solidFill>
              </a:rPr>
              <a:t>(amending condition 2.a.) </a:t>
            </a:r>
            <a:r>
              <a:rPr lang="en-US" dirty="0"/>
              <a:t>Special Use Permit Case Number WSUP18-0001 for Verizon Wireless, having made  all eight findings in accordance with Washoe County Code Section 110.810.30 and 110.324.75: </a:t>
            </a:r>
          </a:p>
          <a:p>
            <a:pPr marL="0" indent="0">
              <a:lnSpc>
                <a:spcPct val="120000"/>
              </a:lnSpc>
              <a:buNone/>
            </a:pPr>
            <a:endParaRPr lang="en-US" dirty="0"/>
          </a:p>
        </p:txBody>
      </p:sp>
    </p:spTree>
    <p:extLst>
      <p:ext uri="{BB962C8B-B14F-4D97-AF65-F5344CB8AC3E}">
        <p14:creationId xmlns:p14="http://schemas.microsoft.com/office/powerpoint/2010/main" val="385569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lnSpcReduction="10000"/>
          </a:bodyPr>
          <a:lstStyle/>
          <a:p>
            <a:r>
              <a:rPr lang="en-US" dirty="0" smtClean="0"/>
              <a:t>General Rural Agriculture – Cell Tower permitted by SUP</a:t>
            </a:r>
          </a:p>
          <a:p>
            <a:r>
              <a:rPr lang="en-US" dirty="0" smtClean="0"/>
              <a:t>Fill a gap in coverage in the Warm Springs and Spanish Springs area</a:t>
            </a:r>
          </a:p>
          <a:p>
            <a:r>
              <a:rPr lang="en-US" dirty="0" smtClean="0"/>
              <a:t>Major grading required for utility access road</a:t>
            </a:r>
          </a:p>
          <a:p>
            <a:r>
              <a:rPr lang="en-US" dirty="0" smtClean="0"/>
              <a:t>Unmanned facility located in rural area </a:t>
            </a:r>
          </a:p>
          <a:p>
            <a:r>
              <a:rPr lang="en-US" dirty="0" smtClean="0"/>
              <a:t>Will be visible from road, but does not extend above ridge line</a:t>
            </a:r>
          </a:p>
          <a:p>
            <a:r>
              <a:rPr lang="en-US" dirty="0" smtClean="0"/>
              <a:t>No other towers in the area</a:t>
            </a: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r>
              <a:rPr lang="en-US" dirty="0" smtClean="0"/>
              <a:t>Overview</a:t>
            </a:r>
            <a:endParaRPr lang="en-US" dirty="0"/>
          </a:p>
        </p:txBody>
      </p:sp>
    </p:spTree>
    <p:extLst>
      <p:ext uri="{BB962C8B-B14F-4D97-AF65-F5344CB8AC3E}">
        <p14:creationId xmlns:p14="http://schemas.microsoft.com/office/powerpoint/2010/main" val="194969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Surrounding Area</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3559" y="1066800"/>
            <a:ext cx="676448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Point Star 3"/>
          <p:cNvSpPr/>
          <p:nvPr/>
        </p:nvSpPr>
        <p:spPr>
          <a:xfrm>
            <a:off x="3672840" y="32385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3581400" y="267462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4274820" y="216408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4038600" y="17526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810000" y="412242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924300" y="379476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971800" y="18288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105400" y="399288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983480" y="28956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732020" y="223266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3672840" y="12192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495800" y="55626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5715000" y="12954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019800" y="28956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600700" y="394716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6248400" y="40386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6705600" y="395478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6172200" y="45720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6248400" y="51054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5615940" y="497586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7239000" y="391668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7239000" y="35052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429500" y="451866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7353300" y="4914900"/>
            <a:ext cx="228600" cy="1524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2038350" y="2933700"/>
            <a:ext cx="419100" cy="3048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a:off x="2247900" y="5029200"/>
            <a:ext cx="419100" cy="3048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06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7924800" cy="792162"/>
          </a:xfrm>
        </p:spPr>
        <p:txBody>
          <a:bodyPr/>
          <a:lstStyle/>
          <a:p>
            <a:r>
              <a:rPr lang="en-US" dirty="0" smtClean="0"/>
              <a:t>Site Plan</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272" t="3670" r="8392" b="3287"/>
          <a:stretch/>
        </p:blipFill>
        <p:spPr bwMode="auto">
          <a:xfrm>
            <a:off x="1223010" y="1103630"/>
            <a:ext cx="6697980" cy="465074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23259" y="332994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68978" y="304800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2133600"/>
            <a:ext cx="76200" cy="1524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08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smtClean="0"/>
              <a:t>Request</a:t>
            </a:r>
            <a:endParaRPr lang="en-US" dirty="0"/>
          </a:p>
        </p:txBody>
      </p:sp>
      <p:sp>
        <p:nvSpPr>
          <p:cNvPr id="4" name="Content Placeholder 3"/>
          <p:cNvSpPr>
            <a:spLocks noGrp="1"/>
          </p:cNvSpPr>
          <p:nvPr>
            <p:ph idx="1"/>
          </p:nvPr>
        </p:nvSpPr>
        <p:spPr>
          <a:xfrm>
            <a:off x="457200" y="1219200"/>
            <a:ext cx="8229600" cy="4038601"/>
          </a:xfrm>
        </p:spPr>
        <p:txBody>
          <a:bodyPr>
            <a:normAutofit/>
          </a:bodyPr>
          <a:lstStyle/>
          <a:p>
            <a:pPr marL="0" indent="0">
              <a:buNone/>
            </a:pPr>
            <a:r>
              <a:rPr lang="en-US" dirty="0" smtClean="0"/>
              <a:t>Construct and operate 104’ tall monopole with supportin</a:t>
            </a:r>
            <a:r>
              <a:rPr lang="en-US" dirty="0" smtClean="0"/>
              <a:t>g equipment</a:t>
            </a:r>
          </a:p>
          <a:p>
            <a:pPr marL="0" indent="0">
              <a:buNone/>
            </a:pPr>
            <a:r>
              <a:rPr lang="en-US" dirty="0" smtClean="0"/>
              <a:t>Major grading to build acces</a:t>
            </a:r>
            <a:r>
              <a:rPr lang="en-US" dirty="0" smtClean="0"/>
              <a:t>s to the lease areas</a:t>
            </a:r>
          </a:p>
          <a:p>
            <a:pPr marL="0" indent="0">
              <a:buNone/>
            </a:pPr>
            <a:r>
              <a:rPr lang="en-US" dirty="0" smtClean="0"/>
              <a:t>Vary Parking and Landscaping requirements</a:t>
            </a:r>
          </a:p>
          <a:p>
            <a:pPr marL="0" indent="0">
              <a:buNone/>
            </a:pPr>
            <a:r>
              <a:rPr lang="en-US" dirty="0" smtClean="0">
                <a:solidFill>
                  <a:srgbClr val="FF0000"/>
                </a:solidFill>
              </a:rPr>
              <a:t>Vary grading requirement (Condition 2.d.) – to allow slopes in excess of 3:1 at the discretion of the County Engineer</a:t>
            </a:r>
            <a:endParaRPr lang="en-US" dirty="0" smtClean="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852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848600" cy="792162"/>
          </a:xfrm>
        </p:spPr>
        <p:txBody>
          <a:bodyPr/>
          <a:lstStyle/>
          <a:p>
            <a:r>
              <a:rPr lang="en-US" dirty="0" smtClean="0"/>
              <a:t>Proposed Amended Condition</a:t>
            </a:r>
            <a:endParaRPr lang="en-US" dirty="0"/>
          </a:p>
        </p:txBody>
      </p:sp>
      <p:sp>
        <p:nvSpPr>
          <p:cNvPr id="4" name="Content Placeholder 3"/>
          <p:cNvSpPr>
            <a:spLocks noGrp="1"/>
          </p:cNvSpPr>
          <p:nvPr>
            <p:ph idx="1"/>
          </p:nvPr>
        </p:nvSpPr>
        <p:spPr>
          <a:xfrm>
            <a:off x="457200" y="1219200"/>
            <a:ext cx="8229600" cy="4038601"/>
          </a:xfrm>
        </p:spPr>
        <p:txBody>
          <a:bodyPr>
            <a:normAutofit/>
          </a:bodyPr>
          <a:lstStyle/>
          <a:p>
            <a:pPr marL="0" indent="0">
              <a:buNone/>
            </a:pPr>
            <a:r>
              <a:rPr lang="en-US" dirty="0" smtClean="0"/>
              <a:t>2.d. </a:t>
            </a:r>
            <a:r>
              <a:rPr lang="en-US" strike="sngStrike" dirty="0" smtClean="0"/>
              <a:t>Per the grading code, grading shall not result in slopes in excess of, or steeper than, three horizontal to one vertical (3:1). </a:t>
            </a:r>
          </a:p>
          <a:p>
            <a:pPr marL="0" indent="0">
              <a:buNone/>
            </a:pPr>
            <a:r>
              <a:rPr lang="en-US" dirty="0" smtClean="0"/>
              <a:t>2.d. Slopes </a:t>
            </a:r>
            <a:r>
              <a:rPr lang="en-US" dirty="0"/>
              <a:t>in excess </a:t>
            </a:r>
            <a:r>
              <a:rPr lang="en-US" dirty="0" smtClean="0"/>
              <a:t>of, </a:t>
            </a:r>
            <a:r>
              <a:rPr lang="en-US" dirty="0"/>
              <a:t>or steeper than, three horizontal to one vertical (</a:t>
            </a:r>
            <a:r>
              <a:rPr lang="en-US" dirty="0" smtClean="0"/>
              <a:t>3:1) may be permitted at the discretion of the County Engineer for the utility access road.</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494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&amp; CAB</a:t>
            </a:r>
            <a:endParaRPr lang="en-US" dirty="0"/>
          </a:p>
        </p:txBody>
      </p:sp>
      <p:sp>
        <p:nvSpPr>
          <p:cNvPr id="4" name="Content Placeholder 3"/>
          <p:cNvSpPr>
            <a:spLocks noGrp="1"/>
          </p:cNvSpPr>
          <p:nvPr>
            <p:ph idx="1"/>
          </p:nvPr>
        </p:nvSpPr>
        <p:spPr/>
        <p:txBody>
          <a:bodyPr/>
          <a:lstStyle/>
          <a:p>
            <a:r>
              <a:rPr lang="en-US" dirty="0" smtClean="0"/>
              <a:t>Warm Springs/Rural Citizen Advisory Board</a:t>
            </a:r>
          </a:p>
          <a:p>
            <a:r>
              <a:rPr lang="en-US" dirty="0" smtClean="0"/>
              <a:t>39 property owners within 750 foot radius</a:t>
            </a:r>
          </a:p>
          <a:p>
            <a:r>
              <a:rPr lang="en-US" dirty="0" smtClean="0"/>
              <a:t>No comments received</a:t>
            </a:r>
          </a:p>
          <a:p>
            <a:endParaRPr lang="en-US" dirty="0"/>
          </a:p>
        </p:txBody>
      </p:sp>
    </p:spTree>
    <p:extLst>
      <p:ext uri="{BB962C8B-B14F-4D97-AF65-F5344CB8AC3E}">
        <p14:creationId xmlns:p14="http://schemas.microsoft.com/office/powerpoint/2010/main" val="340672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fontScale="85000" lnSpcReduction="20000"/>
          </a:bodyPr>
          <a:lstStyle/>
          <a:p>
            <a:r>
              <a:rPr lang="en-US" dirty="0" smtClean="0"/>
              <a:t>Washoe County Community Service</a:t>
            </a:r>
          </a:p>
          <a:p>
            <a:pPr lvl="1"/>
            <a:r>
              <a:rPr lang="en-US" dirty="0" smtClean="0"/>
              <a:t>Planning and Building Division</a:t>
            </a:r>
          </a:p>
          <a:p>
            <a:pPr lvl="1"/>
            <a:r>
              <a:rPr lang="en-US" dirty="0" smtClean="0"/>
              <a:t>Engineering and Capital </a:t>
            </a:r>
            <a:r>
              <a:rPr lang="en-US" dirty="0" smtClean="0"/>
              <a:t>Projects</a:t>
            </a:r>
            <a:endParaRPr lang="en-US" dirty="0" smtClean="0"/>
          </a:p>
          <a:p>
            <a:r>
              <a:rPr lang="en-US" dirty="0" smtClean="0"/>
              <a:t>Washoe County Health District</a:t>
            </a:r>
          </a:p>
          <a:p>
            <a:pPr lvl="1"/>
            <a:r>
              <a:rPr lang="en-US" dirty="0" smtClean="0"/>
              <a:t>Air Quality Management Division</a:t>
            </a:r>
          </a:p>
          <a:p>
            <a:pPr lvl="1"/>
            <a:r>
              <a:rPr lang="en-US" dirty="0" smtClean="0"/>
              <a:t>Environmental Health Services Division</a:t>
            </a:r>
          </a:p>
          <a:p>
            <a:r>
              <a:rPr lang="en-US" dirty="0" smtClean="0"/>
              <a:t>Regional </a:t>
            </a:r>
            <a:r>
              <a:rPr lang="en-US" dirty="0"/>
              <a:t>Transportation </a:t>
            </a:r>
            <a:r>
              <a:rPr lang="en-US" dirty="0" smtClean="0"/>
              <a:t>District</a:t>
            </a:r>
          </a:p>
          <a:p>
            <a:r>
              <a:rPr lang="en-US" dirty="0" smtClean="0"/>
              <a:t>Truckee Meadows Fire Protection District</a:t>
            </a:r>
          </a:p>
          <a:p>
            <a:r>
              <a:rPr lang="en-US" dirty="0" smtClean="0"/>
              <a:t>Washoe-Story Conservation District</a:t>
            </a:r>
          </a:p>
          <a:p>
            <a:r>
              <a:rPr lang="en-US" dirty="0" smtClean="0"/>
              <a:t>Palomino Valley General Improvement District</a:t>
            </a:r>
          </a:p>
          <a:p>
            <a:r>
              <a:rPr lang="en-US" dirty="0" smtClean="0"/>
              <a:t>Bureau of Land Management</a:t>
            </a:r>
            <a:endParaRPr lang="en-US" dirty="0" smtClean="0"/>
          </a:p>
        </p:txBody>
      </p:sp>
    </p:spTree>
    <p:extLst>
      <p:ext uri="{BB962C8B-B14F-4D97-AF65-F5344CB8AC3E}">
        <p14:creationId xmlns:p14="http://schemas.microsoft.com/office/powerpoint/2010/main" val="208388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3600" dirty="0" smtClean="0"/>
              <a:t>Special Use Permit Findings</a:t>
            </a:r>
            <a:endParaRPr lang="en-US" sz="3600" dirty="0"/>
          </a:p>
        </p:txBody>
      </p:sp>
      <p:sp>
        <p:nvSpPr>
          <p:cNvPr id="4" name="Content Placeholder 3"/>
          <p:cNvSpPr>
            <a:spLocks noGrp="1"/>
          </p:cNvSpPr>
          <p:nvPr>
            <p:ph idx="1"/>
          </p:nvPr>
        </p:nvSpPr>
        <p:spPr>
          <a:xfrm>
            <a:off x="457200" y="1219200"/>
            <a:ext cx="8229600" cy="4648200"/>
          </a:xfrm>
        </p:spPr>
        <p:txBody>
          <a:bodyPr>
            <a:noAutofit/>
          </a:bodyPr>
          <a:lstStyle/>
          <a:p>
            <a:pPr marL="0" indent="0" fontAlgn="base" hangingPunct="0">
              <a:buNone/>
            </a:pPr>
            <a:r>
              <a:rPr lang="en-US" sz="2400" b="0" dirty="0"/>
              <a:t>1.	</a:t>
            </a:r>
            <a:r>
              <a:rPr lang="en-US" sz="2400" dirty="0" smtClean="0"/>
              <a:t>Consistency</a:t>
            </a:r>
            <a:endParaRPr lang="en-US" sz="2400" dirty="0"/>
          </a:p>
          <a:p>
            <a:pPr marL="0" indent="0" fontAlgn="base" hangingPunct="0">
              <a:buNone/>
            </a:pPr>
            <a:r>
              <a:rPr lang="en-US" sz="2400" dirty="0"/>
              <a:t>2.	</a:t>
            </a:r>
            <a:r>
              <a:rPr lang="en-US" sz="2400" dirty="0" smtClean="0"/>
              <a:t>Improvements</a:t>
            </a:r>
          </a:p>
          <a:p>
            <a:pPr marL="0" indent="0" fontAlgn="base" hangingPunct="0">
              <a:buNone/>
            </a:pPr>
            <a:r>
              <a:rPr lang="en-US" sz="2400" dirty="0" smtClean="0"/>
              <a:t>3</a:t>
            </a:r>
            <a:r>
              <a:rPr lang="en-US" sz="2400" dirty="0"/>
              <a:t>.	Site </a:t>
            </a:r>
            <a:r>
              <a:rPr lang="en-US" sz="2400" dirty="0" smtClean="0"/>
              <a:t>Suitability</a:t>
            </a:r>
            <a:endParaRPr lang="en-US" sz="2400" dirty="0"/>
          </a:p>
          <a:p>
            <a:pPr marL="0" indent="0" fontAlgn="base" hangingPunct="0">
              <a:buNone/>
            </a:pPr>
            <a:r>
              <a:rPr lang="en-US" sz="2400" dirty="0"/>
              <a:t>4.	Issuance Not </a:t>
            </a:r>
            <a:r>
              <a:rPr lang="en-US" sz="2400" dirty="0" smtClean="0"/>
              <a:t>Detrimental</a:t>
            </a:r>
          </a:p>
          <a:p>
            <a:pPr marL="0" indent="0" fontAlgn="base" hangingPunct="0">
              <a:buNone/>
            </a:pPr>
            <a:r>
              <a:rPr lang="en-US" sz="2400" dirty="0" smtClean="0"/>
              <a:t>5</a:t>
            </a:r>
            <a:r>
              <a:rPr lang="en-US" sz="2400" dirty="0"/>
              <a:t>.	Effect on a Military </a:t>
            </a:r>
            <a:r>
              <a:rPr lang="en-US" sz="2400" dirty="0" smtClean="0"/>
              <a:t>Installation  </a:t>
            </a:r>
            <a:endParaRPr lang="en-US" sz="2400" dirty="0"/>
          </a:p>
          <a:p>
            <a:pPr marL="0" indent="0" fontAlgn="base" hangingPunct="0">
              <a:buNone/>
            </a:pPr>
            <a:r>
              <a:rPr lang="en-US" sz="2400" dirty="0" smtClean="0"/>
              <a:t>6.	Sections </a:t>
            </a:r>
            <a:r>
              <a:rPr lang="en-US" sz="2400" dirty="0"/>
              <a:t>110.324.40 through 110.324.60 </a:t>
            </a:r>
            <a:r>
              <a:rPr lang="en-US" sz="2400" dirty="0" smtClean="0"/>
              <a:t>Requirements </a:t>
            </a:r>
          </a:p>
          <a:p>
            <a:pPr marL="0" indent="0" fontAlgn="base" hangingPunct="0">
              <a:buNone/>
            </a:pPr>
            <a:r>
              <a:rPr lang="en-US" sz="2400" dirty="0" smtClean="0"/>
              <a:t>7.	Public input was considered</a:t>
            </a:r>
          </a:p>
          <a:p>
            <a:pPr marL="0" indent="0" fontAlgn="base" hangingPunct="0">
              <a:buNone/>
            </a:pPr>
            <a:r>
              <a:rPr lang="en-US" sz="2400" dirty="0" smtClean="0"/>
              <a:t>8</a:t>
            </a:r>
            <a:r>
              <a:rPr lang="en-US" sz="2400" dirty="0"/>
              <a:t>.	Will not unduly impact the adjacent neighborhoods or </a:t>
            </a:r>
            <a:r>
              <a:rPr lang="en-US" sz="2400" dirty="0" smtClean="0"/>
              <a:t>	the </a:t>
            </a:r>
            <a:r>
              <a:rPr lang="en-US" sz="2400" dirty="0"/>
              <a:t>vistas and ridgelines of the County.</a:t>
            </a:r>
          </a:p>
          <a:p>
            <a:pPr marL="0" indent="0">
              <a:buNone/>
            </a:pPr>
            <a:endParaRPr lang="en-US" sz="2400" b="0" dirty="0"/>
          </a:p>
        </p:txBody>
      </p:sp>
    </p:spTree>
    <p:extLst>
      <p:ext uri="{BB962C8B-B14F-4D97-AF65-F5344CB8AC3E}">
        <p14:creationId xmlns:p14="http://schemas.microsoft.com/office/powerpoint/2010/main" val="3799001558"/>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sharepoint/v3"/>
    <ds:schemaRef ds:uri="http://schemas.microsoft.com/office/2006/documentManagement/types"/>
    <ds:schemaRef ds:uri="http://www.w3.org/XML/1998/namespace"/>
    <ds:schemaRef ds:uri="a94d8b85-37e1-4d17-8d55-8b7d207932bb"/>
    <ds:schemaRef ds:uri="http://schemas.microsoft.com/office/infopath/2007/PartnerControls"/>
    <ds:schemaRef ds:uri="http://purl.org/dc/terms/"/>
    <ds:schemaRef ds:uri="http://schemas.openxmlformats.org/package/2006/metadata/core-properties"/>
    <ds:schemaRef ds:uri="http://schemas.microsoft.com/sharepoint/v3/fields"/>
    <ds:schemaRef ds:uri="CEA9126C-A9B1-4F4A-855C-DD0F845697D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2092</TotalTime>
  <Words>335</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PowerPoint_Template_2015</vt:lpstr>
      <vt:lpstr>Adobe Acrobat Document</vt:lpstr>
      <vt:lpstr>WSUP18-0001 Ax Handle Canyon</vt:lpstr>
      <vt:lpstr>Overview</vt:lpstr>
      <vt:lpstr>Surrounding Area</vt:lpstr>
      <vt:lpstr>Site Plan</vt:lpstr>
      <vt:lpstr>Request</vt:lpstr>
      <vt:lpstr>Proposed Amended Condition</vt:lpstr>
      <vt:lpstr>Public Notice &amp; CAB</vt:lpstr>
      <vt:lpstr>Reviewing Agencies</vt:lpstr>
      <vt:lpstr>Special Use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Krause, Eva</cp:lastModifiedBy>
  <cp:revision>81</cp:revision>
  <cp:lastPrinted>2014-10-07T22:54:33Z</cp:lastPrinted>
  <dcterms:created xsi:type="dcterms:W3CDTF">2015-09-25T21:46:02Z</dcterms:created>
  <dcterms:modified xsi:type="dcterms:W3CDTF">2018-04-05T18:15:18Z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